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sldIdLst>
    <p:sldId id="1370" r:id="rId2"/>
    <p:sldId id="1366" r:id="rId3"/>
    <p:sldId id="1367" r:id="rId4"/>
    <p:sldId id="1365" r:id="rId5"/>
    <p:sldId id="1368" r:id="rId6"/>
    <p:sldId id="1369" r:id="rId7"/>
    <p:sldId id="1371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/>
    <p:restoredTop sz="96327"/>
  </p:normalViewPr>
  <p:slideViewPr>
    <p:cSldViewPr snapToGrid="0">
      <p:cViewPr varScale="1">
        <p:scale>
          <a:sx n="124" d="100"/>
          <a:sy n="124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7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4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96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812198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1727998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4256105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1812945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5019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983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6924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8279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525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34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637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93063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74938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1242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51627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GB" noProof="0"/>
              <a:t>Click icon to add picture</a:t>
            </a:r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3556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7399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04284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150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177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378763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4312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529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02025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74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59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42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3589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620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7867" y="44450"/>
            <a:ext cx="11904133" cy="8636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8707794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 dirty="0"/>
          </a:p>
        </p:txBody>
      </p:sp>
      <p:pic>
        <p:nvPicPr>
          <p:cNvPr id="6" name="Bild 5" descr="SCAHT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459" y="6396247"/>
            <a:ext cx="1502200" cy="360000"/>
          </a:xfrm>
          <a:prstGeom prst="rect">
            <a:avLst/>
          </a:prstGeom>
        </p:spPr>
      </p:pic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8048" y="639368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SCAHT Retreat 2017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128048" y="71682"/>
            <a:ext cx="12000000" cy="1440000"/>
          </a:xfrm>
          <a:noFill/>
        </p:spPr>
        <p:txBody>
          <a:bodyPr>
            <a:normAutofit/>
          </a:bodyPr>
          <a:lstStyle>
            <a:lvl1pPr>
              <a:defRPr sz="3200">
                <a:solidFill>
                  <a:srgbClr val="1F497D"/>
                </a:solidFill>
                <a:latin typeface="Helvetica"/>
                <a:cs typeface="Helvetica"/>
              </a:defRPr>
            </a:lvl1pPr>
          </a:lstStyle>
          <a:p>
            <a:r>
              <a:rPr lang="de-CH" dirty="0"/>
              <a:t>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097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9143261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27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7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04310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42771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213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3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2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2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979110-0723-6AAE-C3D1-A7F9D7A8E0CA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1" y="0"/>
            <a:ext cx="2256367" cy="6102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4071C-3F1F-C175-ECDD-688C34FD6732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2256368" y="0"/>
            <a:ext cx="9935633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40399DD-C7E6-0204-28D3-D13510880E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3" cstate="print"/>
          <a:srcRect l="1732" t="60855" r="46706"/>
          <a:stretch>
            <a:fillRect/>
          </a:stretch>
        </p:blipFill>
        <p:spPr bwMode="auto">
          <a:xfrm>
            <a:off x="-12700" y="6092826"/>
            <a:ext cx="2269067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75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674" r:id="rId39"/>
    <p:sldLayoutId id="2147483675" r:id="rId40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4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4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hep.21510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F0304C-92F4-64EE-8749-B47081D1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err="1"/>
              <a:t>Practicals</a:t>
            </a:r>
            <a:r>
              <a:rPr lang="en-GB" sz="3600" dirty="0"/>
              <a:t> single block analyses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47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5F4C89-74DE-C643-D6A2-A9290C7B1150}"/>
              </a:ext>
            </a:extLst>
          </p:cNvPr>
          <p:cNvSpPr txBox="1"/>
          <p:nvPr/>
        </p:nvSpPr>
        <p:spPr>
          <a:xfrm>
            <a:off x="287867" y="1380593"/>
            <a:ext cx="11616266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dirty="0"/>
              <a:t>The data sets come from a nutrigenomic study in the mouse (</a:t>
            </a:r>
            <a:r>
              <a:rPr lang="en-GB" i="1" dirty="0"/>
              <a:t>Martin et al., 2007, </a:t>
            </a:r>
            <a:r>
              <a:rPr lang="en-GB" i="1" dirty="0">
                <a:hlinkClick r:id="rId2"/>
              </a:rPr>
              <a:t>https://</a:t>
            </a:r>
            <a:r>
              <a:rPr lang="en-GB" i="1" dirty="0" err="1">
                <a:hlinkClick r:id="rId2"/>
              </a:rPr>
              <a:t>doi.org</a:t>
            </a:r>
            <a:r>
              <a:rPr lang="en-GB" i="1" dirty="0">
                <a:hlinkClick r:id="rId2"/>
              </a:rPr>
              <a:t>/10.1002/hep.21510</a:t>
            </a:r>
            <a:r>
              <a:rPr lang="en-GB" dirty="0"/>
              <a:t>) in which the effects of five regimens with contrasted fatty acid compositions on liver lipids and hepatic gene expression in mice were considered.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</a:rPr>
              <a:t>Two sets of variables were acquired on forty mice</a:t>
            </a:r>
          </a:p>
          <a:p>
            <a:pPr>
              <a:spcAft>
                <a:spcPts val="600"/>
              </a:spcAft>
            </a:pPr>
            <a:r>
              <a:rPr lang="en-GB" dirty="0"/>
              <a:t>	- </a:t>
            </a:r>
            <a:r>
              <a:rPr lang="en-GB" b="1" dirty="0"/>
              <a:t>genes</a:t>
            </a:r>
            <a:r>
              <a:rPr lang="en-GB" dirty="0"/>
              <a:t>: expressions of </a:t>
            </a:r>
            <a:r>
              <a:rPr lang="en-GB" b="1" dirty="0">
                <a:solidFill>
                  <a:schemeClr val="accent4"/>
                </a:solidFill>
              </a:rPr>
              <a:t>120 genes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/>
              <a:t>measured in liver cells, selected (among about 30,000) as potentially relevant 	in the context of the nutrition study. These expressions come from a nylon </a:t>
            </a:r>
            <a:r>
              <a:rPr lang="en-GB" dirty="0" err="1"/>
              <a:t>macroarray</a:t>
            </a:r>
            <a:r>
              <a:rPr lang="en-GB" dirty="0"/>
              <a:t> with radioactive labelling</a:t>
            </a:r>
          </a:p>
          <a:p>
            <a:pPr>
              <a:spcAft>
                <a:spcPts val="600"/>
              </a:spcAft>
            </a:pPr>
            <a:r>
              <a:rPr lang="en-GB" dirty="0"/>
              <a:t>	- </a:t>
            </a:r>
            <a:r>
              <a:rPr lang="en-GB" b="1" dirty="0"/>
              <a:t>lipids</a:t>
            </a:r>
            <a:r>
              <a:rPr lang="en-GB" dirty="0"/>
              <a:t>: concentrations (in percentages) of </a:t>
            </a:r>
            <a:r>
              <a:rPr lang="en-GB" b="1" dirty="0">
                <a:solidFill>
                  <a:schemeClr val="accent4"/>
                </a:solidFill>
              </a:rPr>
              <a:t>21 hepatic fatty acids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/>
              <a:t>measured by gas chromatography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</a:rPr>
              <a:t>Biological units (mice) were cross-classified according to two factors experimental design (4 replicates)</a:t>
            </a:r>
          </a:p>
          <a:p>
            <a:pPr>
              <a:spcAft>
                <a:spcPts val="600"/>
              </a:spcAft>
            </a:pPr>
            <a:r>
              <a:rPr lang="en-GB" dirty="0"/>
              <a:t>	- </a:t>
            </a:r>
            <a:r>
              <a:rPr lang="en-GB" b="1" dirty="0"/>
              <a:t>genotype</a:t>
            </a:r>
            <a:r>
              <a:rPr lang="en-GB" dirty="0"/>
              <a:t>: </a:t>
            </a:r>
            <a:r>
              <a:rPr lang="en-GB" b="1" dirty="0">
                <a:solidFill>
                  <a:schemeClr val="accent4"/>
                </a:solidFill>
              </a:rPr>
              <a:t>2-levels factor</a:t>
            </a:r>
            <a:r>
              <a:rPr lang="en-GB" dirty="0"/>
              <a:t>, wild-type (WT) and PPAR</a:t>
            </a:r>
            <a:r>
              <a:rPr lang="el-GR" dirty="0"/>
              <a:t>α -/- (</a:t>
            </a:r>
            <a:r>
              <a:rPr lang="en-GB" dirty="0"/>
              <a:t>PPAR)</a:t>
            </a:r>
          </a:p>
          <a:p>
            <a:pPr>
              <a:spcAft>
                <a:spcPts val="600"/>
              </a:spcAft>
            </a:pPr>
            <a:r>
              <a:rPr lang="en-GB" dirty="0"/>
              <a:t>	- </a:t>
            </a:r>
            <a:r>
              <a:rPr lang="en-GB" b="1" dirty="0"/>
              <a:t>diet</a:t>
            </a:r>
            <a:r>
              <a:rPr lang="en-GB" dirty="0"/>
              <a:t>: </a:t>
            </a:r>
            <a:r>
              <a:rPr lang="en-GB" b="1" dirty="0">
                <a:solidFill>
                  <a:schemeClr val="accent4"/>
                </a:solidFill>
              </a:rPr>
              <a:t>5-levels factor</a:t>
            </a:r>
            <a:r>
              <a:rPr lang="en-GB" dirty="0"/>
              <a:t>. Oils used for experimental diets preparation were corn and colza oils (50/50) for a 	reference diet (REF), hydrogenated coconut oil for a saturated fatty acid diet (COC), sunflower oil for an 	Omega6 fatty acid-rich diet (SUN), linseed oil for an Omega3-rich diet (LIN) and corn/colza/enriched fish oils for 	the FISH diet (43/43/14)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Nutrimouse</a:t>
            </a:r>
            <a:r>
              <a:rPr lang="en-GB" dirty="0"/>
              <a:t>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7FC04-CB04-590A-96DC-9B22F53651E7}"/>
              </a:ext>
            </a:extLst>
          </p:cNvPr>
          <p:cNvSpPr txBox="1"/>
          <p:nvPr/>
        </p:nvSpPr>
        <p:spPr>
          <a:xfrm>
            <a:off x="10049881" y="176138"/>
            <a:ext cx="2011792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library(CCA)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data("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18299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PCA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49C90-7CC3-A5F6-F805-76E5E8120472}"/>
              </a:ext>
            </a:extLst>
          </p:cNvPr>
          <p:cNvSpPr txBox="1"/>
          <p:nvPr/>
        </p:nvSpPr>
        <p:spPr>
          <a:xfrm>
            <a:off x="287867" y="1304814"/>
            <a:ext cx="932874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1: Perform PCA and investigate variances, sample distribution and variable relationship with plots.</a:t>
            </a:r>
            <a:endParaRPr lang="en-GB" b="1" dirty="0"/>
          </a:p>
          <a:p>
            <a:pPr>
              <a:spcAft>
                <a:spcPts val="600"/>
              </a:spcAft>
            </a:pPr>
            <a:r>
              <a:rPr lang="en-GB" dirty="0"/>
              <a:t>	- Investigate distribution of data</a:t>
            </a:r>
          </a:p>
          <a:p>
            <a:pPr>
              <a:spcAft>
                <a:spcPts val="600"/>
              </a:spcAft>
            </a:pPr>
            <a:r>
              <a:rPr lang="en-GB" dirty="0"/>
              <a:t>	- perform PCA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2: Plot scree plot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explained variance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3: observe the samples distributions in the space of the dimensions, what are the main sources of variation?</a:t>
            </a:r>
            <a:endParaRPr lang="en-GB" b="1" dirty="0"/>
          </a:p>
          <a:p>
            <a:pPr>
              <a:spcAft>
                <a:spcPts val="600"/>
              </a:spcAft>
            </a:pPr>
            <a:r>
              <a:rPr lang="en-GB" dirty="0"/>
              <a:t>	- plot scores on Dim.1 vs Dim.2  and Dim.3 vs Dim.4 with percentages of explained variance on axes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4: which variables are responsible of the samples distribution?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loadings on Dim.1 vs Dim.2  and Dim.3 vs Dim.4 with percentages of explained variance on axes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31A8-6BC5-44CF-29FC-3F9C22D8BF06}"/>
              </a:ext>
            </a:extLst>
          </p:cNvPr>
          <p:cNvSpPr txBox="1"/>
          <p:nvPr/>
        </p:nvSpPr>
        <p:spPr>
          <a:xfrm>
            <a:off x="9741930" y="1604219"/>
            <a:ext cx="1621800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05F1E-FFAE-090C-9E97-B7336E073B3F}"/>
              </a:ext>
            </a:extLst>
          </p:cNvPr>
          <p:cNvSpPr txBox="1"/>
          <p:nvPr/>
        </p:nvSpPr>
        <p:spPr>
          <a:xfrm>
            <a:off x="9741930" y="3239467"/>
            <a:ext cx="1792010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PCA_res@pcaVarVn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D6B26-B83D-1E88-9A22-66EE391071AC}"/>
              </a:ext>
            </a:extLst>
          </p:cNvPr>
          <p:cNvSpPr txBox="1"/>
          <p:nvPr/>
        </p:nvSpPr>
        <p:spPr>
          <a:xfrm>
            <a:off x="9741930" y="4466092"/>
            <a:ext cx="1707866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PCA_res@scoreMN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0BDFA-6099-9233-1621-CFBD21A772AB}"/>
              </a:ext>
            </a:extLst>
          </p:cNvPr>
          <p:cNvSpPr txBox="1"/>
          <p:nvPr/>
        </p:nvSpPr>
        <p:spPr>
          <a:xfrm>
            <a:off x="9741930" y="5835215"/>
            <a:ext cx="1992704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PCA_res@loadingsMN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70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051BF-A37C-6326-C885-CFFCC0AA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PLS between two matrices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6C05E-504C-0AE2-1EF1-D9E50700FA0B}"/>
              </a:ext>
            </a:extLst>
          </p:cNvPr>
          <p:cNvSpPr txBox="1"/>
          <p:nvPr/>
        </p:nvSpPr>
        <p:spPr>
          <a:xfrm>
            <a:off x="287867" y="1099331"/>
            <a:ext cx="740918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1: perform PLS canonical analysis</a:t>
            </a:r>
          </a:p>
          <a:p>
            <a:pPr>
              <a:spcAft>
                <a:spcPts val="600"/>
              </a:spcAft>
            </a:pPr>
            <a:r>
              <a:rPr lang="en-GB" dirty="0"/>
              <a:t>	- compute pls model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2: Samples distribution in the new reference (rotated axes) for each of the two blocks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accent2"/>
                </a:solidFill>
              </a:rPr>
              <a:t>	</a:t>
            </a:r>
            <a:r>
              <a:rPr lang="en-GB" dirty="0"/>
              <a:t>- plot local scores based on genes and lipids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3: Variables contribution in each data block to each dimension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variables loadings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4: perform PLS regression analysis</a:t>
            </a:r>
          </a:p>
          <a:p>
            <a:pPr>
              <a:spcAft>
                <a:spcPts val="600"/>
              </a:spcAft>
            </a:pPr>
            <a:r>
              <a:rPr lang="en-GB" dirty="0"/>
              <a:t>	- compute pls model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5: observe the differences between the two modes</a:t>
            </a:r>
          </a:p>
          <a:p>
            <a:pPr lvl="2">
              <a:spcAft>
                <a:spcPts val="600"/>
              </a:spcAft>
            </a:pPr>
            <a:r>
              <a:rPr lang="en-GB" dirty="0"/>
              <a:t>- plot local scores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2E178-F0DE-1728-B1E5-1B5E91275E1C}"/>
              </a:ext>
            </a:extLst>
          </p:cNvPr>
          <p:cNvSpPr txBox="1"/>
          <p:nvPr/>
        </p:nvSpPr>
        <p:spPr>
          <a:xfrm>
            <a:off x="7697052" y="1208195"/>
            <a:ext cx="2998342" cy="578882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mixOmics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pls(…,mode=”canonical")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AB105-3CC6-D0EB-BDAF-90762E3F7987}"/>
              </a:ext>
            </a:extLst>
          </p:cNvPr>
          <p:cNvSpPr txBox="1"/>
          <p:nvPr/>
        </p:nvSpPr>
        <p:spPr>
          <a:xfrm>
            <a:off x="7697052" y="2490748"/>
            <a:ext cx="4313434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PLS_res$variates$X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PLS_res$variates$Y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997E1-40BF-14A4-0E31-14D31DA82002}"/>
              </a:ext>
            </a:extLst>
          </p:cNvPr>
          <p:cNvSpPr txBox="1"/>
          <p:nvPr/>
        </p:nvSpPr>
        <p:spPr>
          <a:xfrm>
            <a:off x="7697052" y="3738729"/>
            <a:ext cx="4446998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PLS_res$loadings$X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loadings$Y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DE102-B179-71FF-EA19-1D7749E9935A}"/>
              </a:ext>
            </a:extLst>
          </p:cNvPr>
          <p:cNvSpPr txBox="1"/>
          <p:nvPr/>
        </p:nvSpPr>
        <p:spPr>
          <a:xfrm>
            <a:off x="7697052" y="4813393"/>
            <a:ext cx="2659295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pls(…,mode="regression")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6E6DA-25EC-332F-FEBC-51A03E2086EE}"/>
              </a:ext>
            </a:extLst>
          </p:cNvPr>
          <p:cNvSpPr txBox="1"/>
          <p:nvPr/>
        </p:nvSpPr>
        <p:spPr>
          <a:xfrm>
            <a:off x="7697052" y="5996706"/>
            <a:ext cx="4313434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PLS_res$variates$X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PLS_res$variates$Y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1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C473B-0DC0-521E-DF01-A48AEE51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PLS discriminant 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2A548-1180-80D4-14C8-2F267582EA4B}"/>
              </a:ext>
            </a:extLst>
          </p:cNvPr>
          <p:cNvSpPr txBox="1"/>
          <p:nvPr/>
        </p:nvSpPr>
        <p:spPr>
          <a:xfrm>
            <a:off x="287867" y="1335633"/>
            <a:ext cx="889925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1: based on genes data, can we discriminate </a:t>
            </a:r>
            <a:r>
              <a:rPr lang="en-GB" b="1" dirty="0" err="1">
                <a:solidFill>
                  <a:schemeClr val="accent2"/>
                </a:solidFill>
              </a:rPr>
              <a:t>wt</a:t>
            </a:r>
            <a:r>
              <a:rPr lang="en-GB" b="1" dirty="0">
                <a:solidFill>
                  <a:schemeClr val="accent2"/>
                </a:solidFill>
              </a:rPr>
              <a:t> vs </a:t>
            </a:r>
            <a:r>
              <a:rPr lang="en-GB" b="1" dirty="0" err="1">
                <a:solidFill>
                  <a:schemeClr val="accent2"/>
                </a:solidFill>
              </a:rPr>
              <a:t>ppar</a:t>
            </a:r>
            <a:r>
              <a:rPr lang="en-GB" b="1" dirty="0">
                <a:solidFill>
                  <a:schemeClr val="accent2"/>
                </a:solidFill>
              </a:rPr>
              <a:t> samples ?</a:t>
            </a:r>
            <a:endParaRPr lang="en-GB" b="1" i="1" dirty="0"/>
          </a:p>
          <a:p>
            <a:pPr>
              <a:spcAft>
                <a:spcPts val="600"/>
              </a:spcAft>
            </a:pPr>
            <a:r>
              <a:rPr lang="en-GB" dirty="0"/>
              <a:t>	- perform PLS-DA using </a:t>
            </a:r>
            <a:r>
              <a:rPr lang="en-GB" dirty="0" err="1"/>
              <a:t>ropls</a:t>
            </a:r>
            <a:r>
              <a:rPr lang="en-GB" dirty="0"/>
              <a:t> package 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2: Is the model statistically significant?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accent2"/>
                </a:solidFill>
              </a:rPr>
              <a:t>	</a:t>
            </a:r>
            <a:r>
              <a:rPr lang="en-GB" dirty="0"/>
              <a:t>- observe the results of permutations</a:t>
            </a:r>
          </a:p>
          <a:p>
            <a:pPr>
              <a:spcAft>
                <a:spcPts val="600"/>
              </a:spcAft>
            </a:pPr>
            <a:r>
              <a:rPr lang="en-GB" dirty="0"/>
              <a:t>	- observe Q</a:t>
            </a:r>
            <a:r>
              <a:rPr lang="en-GB" baseline="30000" dirty="0"/>
              <a:t>2</a:t>
            </a:r>
            <a:r>
              <a:rPr lang="en-GB" dirty="0"/>
              <a:t>, and R</a:t>
            </a:r>
            <a:r>
              <a:rPr lang="en-GB" baseline="30000" dirty="0"/>
              <a:t>2</a:t>
            </a:r>
            <a:r>
              <a:rPr lang="en-GB" dirty="0"/>
              <a:t>Y values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3: Show the distribution of samples in the space of the latent variables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scores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4: observe the variables distributions in the space of the latent variables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loadings of the optimal model </a:t>
            </a: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2"/>
                </a:solidFill>
              </a:rPr>
              <a:t>Question 5: which variables are discriminant for genotype?</a:t>
            </a:r>
          </a:p>
          <a:p>
            <a:pPr>
              <a:spcAft>
                <a:spcPts val="600"/>
              </a:spcAft>
            </a:pPr>
            <a:r>
              <a:rPr lang="en-GB" dirty="0"/>
              <a:t>	- plot Variables Importance in Projection of the model 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31CA2-1DE8-EE8D-0C15-E458E519B177}"/>
              </a:ext>
            </a:extLst>
          </p:cNvPr>
          <p:cNvSpPr txBox="1"/>
          <p:nvPr/>
        </p:nvSpPr>
        <p:spPr>
          <a:xfrm>
            <a:off x="9187123" y="1363888"/>
            <a:ext cx="2979044" cy="1293971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nutrimouse$gene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metadata$genotype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</a:t>
            </a:r>
            <a:r>
              <a:rPr lang="en-GB" sz="1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NA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permI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931E4-8372-3322-0B21-42F656642654}"/>
              </a:ext>
            </a:extLst>
          </p:cNvPr>
          <p:cNvSpPr txBox="1"/>
          <p:nvPr/>
        </p:nvSpPr>
        <p:spPr>
          <a:xfrm>
            <a:off x="9187123" y="2847971"/>
            <a:ext cx="1707866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PLS_res@modelDF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CEB19-166E-F733-7185-44D997E8BBC6}"/>
              </a:ext>
            </a:extLst>
          </p:cNvPr>
          <p:cNvSpPr txBox="1"/>
          <p:nvPr/>
        </p:nvSpPr>
        <p:spPr>
          <a:xfrm>
            <a:off x="9187123" y="4093976"/>
            <a:ext cx="1707866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C0C7-4D10-236C-C203-7BA03B04A82F}"/>
              </a:ext>
            </a:extLst>
          </p:cNvPr>
          <p:cNvSpPr txBox="1"/>
          <p:nvPr/>
        </p:nvSpPr>
        <p:spPr>
          <a:xfrm>
            <a:off x="9187123" y="5259858"/>
            <a:ext cx="1992704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D1638-0F43-79C9-13C1-568E1662C9E5}"/>
              </a:ext>
            </a:extLst>
          </p:cNvPr>
          <p:cNvSpPr txBox="1"/>
          <p:nvPr/>
        </p:nvSpPr>
        <p:spPr>
          <a:xfrm>
            <a:off x="9187123" y="6021568"/>
            <a:ext cx="1505249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PLS_res@vipVn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0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0511A-88A5-1EAB-6F1B-254F79875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6419-C412-D306-2267-A8FF1478C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OPLS discriminant 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481ED-7EC9-C6B0-9408-B92526C9D2F4}"/>
              </a:ext>
            </a:extLst>
          </p:cNvPr>
          <p:cNvSpPr txBox="1"/>
          <p:nvPr/>
        </p:nvSpPr>
        <p:spPr>
          <a:xfrm>
            <a:off x="287867" y="1366461"/>
            <a:ext cx="885816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Question 1: based on genes data, can we discriminate </a:t>
            </a:r>
            <a:r>
              <a:rPr lang="en-GB" b="1" dirty="0" err="1">
                <a:solidFill>
                  <a:schemeClr val="accent2"/>
                </a:solidFill>
              </a:rPr>
              <a:t>wt</a:t>
            </a:r>
            <a:r>
              <a:rPr lang="en-GB" b="1" dirty="0">
                <a:solidFill>
                  <a:schemeClr val="accent2"/>
                </a:solidFill>
              </a:rPr>
              <a:t> vs </a:t>
            </a:r>
            <a:r>
              <a:rPr lang="en-GB" b="1" dirty="0" err="1">
                <a:solidFill>
                  <a:schemeClr val="accent2"/>
                </a:solidFill>
              </a:rPr>
              <a:t>ppar</a:t>
            </a:r>
            <a:r>
              <a:rPr lang="en-GB" b="1" dirty="0">
                <a:solidFill>
                  <a:schemeClr val="accent2"/>
                </a:solidFill>
              </a:rPr>
              <a:t> samples ?</a:t>
            </a:r>
            <a:endParaRPr lang="en-GB" b="1" i="1" dirty="0"/>
          </a:p>
          <a:p>
            <a:r>
              <a:rPr lang="en-GB" dirty="0"/>
              <a:t>	- perform OPLS-DA using </a:t>
            </a:r>
            <a:r>
              <a:rPr lang="en-GB" dirty="0" err="1"/>
              <a:t>ropls</a:t>
            </a:r>
            <a:r>
              <a:rPr lang="en-GB" dirty="0"/>
              <a:t> package </a:t>
            </a:r>
          </a:p>
          <a:p>
            <a:pPr>
              <a:spcBef>
                <a:spcPts val="600"/>
              </a:spcBef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accent2"/>
                </a:solidFill>
              </a:rPr>
              <a:t>Question 2: Is the model statistically significant?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accent2"/>
                </a:solidFill>
              </a:rPr>
              <a:t>	</a:t>
            </a:r>
            <a:r>
              <a:rPr lang="en-GB" dirty="0"/>
              <a:t>- observe the results of permutations</a:t>
            </a:r>
          </a:p>
          <a:p>
            <a:pPr>
              <a:spcBef>
                <a:spcPts val="600"/>
              </a:spcBef>
            </a:pPr>
            <a:r>
              <a:rPr lang="en-GB" dirty="0"/>
              <a:t>	- observe Q</a:t>
            </a:r>
            <a:r>
              <a:rPr lang="en-GB" baseline="30000" dirty="0"/>
              <a:t>2</a:t>
            </a:r>
            <a:r>
              <a:rPr lang="en-GB" dirty="0"/>
              <a:t>, and R</a:t>
            </a:r>
            <a:r>
              <a:rPr lang="en-GB" baseline="30000" dirty="0"/>
              <a:t>2</a:t>
            </a:r>
            <a:r>
              <a:rPr lang="en-GB" dirty="0"/>
              <a:t>Y values</a:t>
            </a:r>
          </a:p>
          <a:p>
            <a:pPr>
              <a:spcBef>
                <a:spcPts val="600"/>
              </a:spcBef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accent2"/>
                </a:solidFill>
              </a:rPr>
              <a:t>Question 3: Show the distribution of samples in the space of the latent variables</a:t>
            </a:r>
          </a:p>
          <a:p>
            <a:pPr>
              <a:spcBef>
                <a:spcPts val="600"/>
              </a:spcBef>
            </a:pPr>
            <a:r>
              <a:rPr lang="en-GB" dirty="0"/>
              <a:t>	- plot scores</a:t>
            </a:r>
          </a:p>
          <a:p>
            <a:pPr>
              <a:spcBef>
                <a:spcPts val="600"/>
              </a:spcBef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accent2"/>
                </a:solidFill>
              </a:rPr>
              <a:t>Question 4: observe the variables distributions in the space of the latent variables</a:t>
            </a:r>
          </a:p>
          <a:p>
            <a:pPr>
              <a:spcBef>
                <a:spcPts val="600"/>
              </a:spcBef>
            </a:pPr>
            <a:r>
              <a:rPr lang="en-GB" dirty="0"/>
              <a:t>	- plot loadings of the optimal model </a:t>
            </a: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accent2"/>
                </a:solidFill>
              </a:rPr>
              <a:t>Question 5: which variables are discriminant for genotype?</a:t>
            </a:r>
          </a:p>
          <a:p>
            <a:r>
              <a:rPr lang="en-GB" dirty="0"/>
              <a:t>	- plot Variables Importance in Projection of the model 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C4768-E27F-27AC-3A61-5F85F9AD37A4}"/>
              </a:ext>
            </a:extLst>
          </p:cNvPr>
          <p:cNvSpPr txBox="1"/>
          <p:nvPr/>
        </p:nvSpPr>
        <p:spPr>
          <a:xfrm>
            <a:off x="9146028" y="1394716"/>
            <a:ext cx="3006782" cy="1532334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nutrimouse$gene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metadata$genotype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</a:t>
            </a:r>
            <a:r>
              <a:rPr lang="en-GB" sz="1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orthoI</a:t>
            </a:r>
            <a:r>
              <a:rPr lang="en-GB" sz="1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permI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F008B-B155-86A4-28AB-4F2C6D4EC0EC}"/>
              </a:ext>
            </a:extLst>
          </p:cNvPr>
          <p:cNvSpPr txBox="1"/>
          <p:nvPr/>
        </p:nvSpPr>
        <p:spPr>
          <a:xfrm>
            <a:off x="9146028" y="3039204"/>
            <a:ext cx="1792010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OPLS_res@modelDF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3A233-33C9-3E7D-3FEB-624180F21B97}"/>
              </a:ext>
            </a:extLst>
          </p:cNvPr>
          <p:cNvSpPr txBox="1"/>
          <p:nvPr/>
        </p:nvSpPr>
        <p:spPr>
          <a:xfrm>
            <a:off x="9146028" y="4124804"/>
            <a:ext cx="2315717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OPLS_res@orthoScoreMN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DE299-3881-211A-14E3-F222486AAE55}"/>
              </a:ext>
            </a:extLst>
          </p:cNvPr>
          <p:cNvSpPr txBox="1"/>
          <p:nvPr/>
        </p:nvSpPr>
        <p:spPr>
          <a:xfrm>
            <a:off x="9146028" y="5290686"/>
            <a:ext cx="2619643" cy="578882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OPLS_res@orthoLoadingsMN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34C22-3B45-8DB4-447C-C1CAAE4556B4}"/>
              </a:ext>
            </a:extLst>
          </p:cNvPr>
          <p:cNvSpPr txBox="1"/>
          <p:nvPr/>
        </p:nvSpPr>
        <p:spPr>
          <a:xfrm>
            <a:off x="9146028" y="6238244"/>
            <a:ext cx="1606557" cy="340519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OPLS_res@vipVn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7A68-93B7-20CF-F5A6-9B74CA2D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CCA</a:t>
            </a:r>
          </a:p>
        </p:txBody>
      </p:sp>
    </p:spTree>
    <p:extLst>
      <p:ext uri="{BB962C8B-B14F-4D97-AF65-F5344CB8AC3E}">
        <p14:creationId xmlns:p14="http://schemas.microsoft.com/office/powerpoint/2010/main" val="2838607658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2023-SIB-PPT-template</Template>
  <TotalTime>10691</TotalTime>
  <Words>883</Words>
  <Application>Microsoft Macintosh PowerPoint</Application>
  <PresentationFormat>Widescreen</PresentationFormat>
  <Paragraphs>107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Consolas</vt:lpstr>
      <vt:lpstr>Corbel</vt:lpstr>
      <vt:lpstr>Helvetica</vt:lpstr>
      <vt:lpstr>Global theme</vt:lpstr>
      <vt:lpstr>Practicals single block analyses</vt:lpstr>
      <vt:lpstr>Nutrimouse dataset</vt:lpstr>
      <vt:lpstr>PCA analysis</vt:lpstr>
      <vt:lpstr>PLS between two matrices</vt:lpstr>
      <vt:lpstr>PLS discriminant analysis </vt:lpstr>
      <vt:lpstr>OPLS discriminant analysis </vt:lpstr>
      <vt:lpstr>CCA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 : unsupervised multiblock analysis</dc:title>
  <dc:creator>Florence Mehl</dc:creator>
  <cp:lastModifiedBy>Florence Mehl</cp:lastModifiedBy>
  <cp:revision>10</cp:revision>
  <dcterms:created xsi:type="dcterms:W3CDTF">2023-02-24T09:34:07Z</dcterms:created>
  <dcterms:modified xsi:type="dcterms:W3CDTF">2025-02-26T10:24:23Z</dcterms:modified>
</cp:coreProperties>
</file>